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icrobenotes.com/amino-acids-properties-structure-classification-and-functio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6400800" cy="838200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solidFill>
                  <a:srgbClr val="92D050"/>
                </a:solidFill>
              </a:rPr>
              <a:t>Genetic </a:t>
            </a:r>
            <a:r>
              <a:rPr lang="en-IN" sz="4400" b="1" dirty="0" smtClean="0">
                <a:solidFill>
                  <a:srgbClr val="92D050"/>
                </a:solidFill>
              </a:rPr>
              <a:t>Code part-2</a:t>
            </a:r>
            <a:endParaRPr lang="en-IN" sz="4400" b="1" dirty="0">
              <a:solidFill>
                <a:srgbClr val="92D050"/>
              </a:solidFill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ctrTitle"/>
          </p:nvPr>
        </p:nvSpPr>
        <p:spPr>
          <a:xfrm>
            <a:off x="2895600" y="3124200"/>
            <a:ext cx="5562600" cy="24384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Ram </a:t>
            </a:r>
            <a:r>
              <a:rPr lang="en-US" sz="2400" b="1" kern="0" dirty="0" smtClean="0"/>
              <a:t>Balak Mahto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Guest faculty</a:t>
            </a:r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kern="0" dirty="0" smtClean="0"/>
              <a:t>Department of Zoology </a:t>
            </a:r>
            <a:endParaRPr lang="en-US" sz="2400" b="1" kern="0" dirty="0" smtClean="0"/>
          </a:p>
          <a:p>
            <a:pPr marL="90488" indent="1905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defRPr/>
            </a:pPr>
            <a:r>
              <a:rPr lang="en-US" sz="2400" b="1" kern="0" dirty="0" smtClean="0"/>
              <a:t>V.S.J College </a:t>
            </a:r>
            <a:r>
              <a:rPr lang="en-US" sz="2400" b="1" kern="0" dirty="0" err="1" smtClean="0"/>
              <a:t>Rajnagar</a:t>
            </a:r>
            <a:r>
              <a:rPr lang="en-US" sz="2400" b="1" kern="0" dirty="0" smtClean="0"/>
              <a:t> </a:t>
            </a:r>
            <a:r>
              <a:rPr lang="en-US" sz="2400" b="1" kern="0" dirty="0" smtClean="0"/>
              <a:t>Madhubani</a:t>
            </a:r>
            <a:br>
              <a:rPr lang="en-US" sz="2400" b="1" kern="0" dirty="0" smtClean="0"/>
            </a:br>
            <a:r>
              <a:rPr lang="en-US" sz="2400" b="1" kern="0" dirty="0" smtClean="0"/>
              <a:t>Class 12</a:t>
            </a:r>
            <a:r>
              <a:rPr lang="en-US" sz="2400" b="1" kern="0" baseline="30000" dirty="0" smtClean="0"/>
              <a:t>th</a:t>
            </a:r>
            <a:r>
              <a:rPr lang="en-US" sz="2400" b="1" kern="0" dirty="0" smtClean="0"/>
              <a:t> , 7908055676, rambalak85@gmail.com</a:t>
            </a:r>
            <a:endParaRPr lang="en-US" sz="2400" b="1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READING FRAMES AND OPEN READING FRAMES</a:t>
            </a:r>
            <a:br>
              <a:rPr lang="en-IN" b="1" dirty="0" smtClean="0"/>
            </a:br>
            <a:endParaRPr lang="en-IN" dirty="0"/>
          </a:p>
        </p:txBody>
      </p:sp>
      <p:pic>
        <p:nvPicPr>
          <p:cNvPr id="4" name="Content Placeholder 3" descr="OPEN READING FRAM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IN" dirty="0" smtClean="0"/>
              <a:t>The mRNA sequence can be read by the ribosome in three possible reading frames.</a:t>
            </a:r>
          </a:p>
          <a:p>
            <a:pPr lvl="0"/>
            <a:r>
              <a:rPr lang="en-IN" dirty="0" smtClean="0"/>
              <a:t>Usually only one reading frame codes for a functional protein since the other two reading frames contain multiple termination </a:t>
            </a:r>
            <a:r>
              <a:rPr lang="en-IN" dirty="0" err="1" smtClean="0"/>
              <a:t>codons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However, in some </a:t>
            </a:r>
            <a:r>
              <a:rPr lang="en-IN" dirty="0" err="1" smtClean="0"/>
              <a:t>bacteriophage</a:t>
            </a:r>
            <a:r>
              <a:rPr lang="en-IN" dirty="0" smtClean="0"/>
              <a:t>, overlapping genes occur which use different reading frames.</a:t>
            </a:r>
          </a:p>
          <a:p>
            <a:pPr lvl="0"/>
            <a:r>
              <a:rPr lang="en-IN" dirty="0" smtClean="0"/>
              <a:t>An open reading frame (ORF) is a run of </a:t>
            </a:r>
            <a:r>
              <a:rPr lang="en-IN" dirty="0" err="1" smtClean="0"/>
              <a:t>codons</a:t>
            </a:r>
            <a:r>
              <a:rPr lang="en-IN" dirty="0" smtClean="0"/>
              <a:t> that starts with ATG and ends with a termination codon, TGA, TAA or TAG.</a:t>
            </a:r>
          </a:p>
          <a:p>
            <a:pPr lvl="0"/>
            <a:r>
              <a:rPr lang="en-IN" dirty="0" smtClean="0"/>
              <a:t>Coding regions of genes contain relatively long ORFs unlike non-coding DNA where ORFs are comparatively short.</a:t>
            </a:r>
          </a:p>
          <a:p>
            <a:pPr lvl="0"/>
            <a:r>
              <a:rPr lang="en-IN" dirty="0" smtClean="0"/>
              <a:t>The presence of a long open reading frame in a DNA sequence therefore may indicate the presence of a coding region.</a:t>
            </a:r>
          </a:p>
          <a:p>
            <a:pPr lvl="0"/>
            <a:r>
              <a:rPr lang="en-IN" dirty="0" smtClean="0"/>
              <a:t>Computer analysis of the ORF can be used to deduce the sequence of the encoded protein.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genetic code</a:t>
            </a:r>
            <a:endParaRPr lang="en-I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Start and Stop </a:t>
            </a:r>
            <a:r>
              <a:rPr lang="en-IN" dirty="0" err="1" smtClean="0">
                <a:solidFill>
                  <a:srgbClr val="92D050"/>
                </a:solidFill>
              </a:rPr>
              <a:t>Codons</a:t>
            </a:r>
            <a:r>
              <a:rPr lang="en-IN" dirty="0" smtClean="0">
                <a:solidFill>
                  <a:srgbClr val="92D050"/>
                </a:solidFill>
              </a:rPr>
              <a:t/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Generally</a:t>
            </a:r>
            <a:r>
              <a:rPr lang="en-IN" sz="2800" dirty="0" smtClean="0"/>
              <a:t>, </a:t>
            </a:r>
            <a:r>
              <a:rPr lang="en-IN" sz="2800" b="1" i="1" dirty="0" smtClean="0"/>
              <a:t>AUG codon</a:t>
            </a:r>
            <a:r>
              <a:rPr lang="en-IN" sz="2800" dirty="0" smtClean="0"/>
              <a:t> is the initiating or start codon. The polypeptide chain starts either with eukaryotes (methionine) or prokaryotes (N- </a:t>
            </a:r>
            <a:r>
              <a:rPr lang="en-IN" sz="2800" dirty="0" err="1" smtClean="0"/>
              <a:t>formylmethionine</a:t>
            </a:r>
            <a:r>
              <a:rPr lang="en-IN" sz="2800" dirty="0" smtClean="0"/>
              <a:t>).</a:t>
            </a:r>
          </a:p>
          <a:p>
            <a:r>
              <a:rPr lang="en-IN" sz="2800" dirty="0" smtClean="0"/>
              <a:t>On the other hand, </a:t>
            </a:r>
            <a:r>
              <a:rPr lang="en-IN" sz="2800" b="1" i="1" dirty="0" smtClean="0"/>
              <a:t>UAG, UAA </a:t>
            </a:r>
            <a:r>
              <a:rPr lang="en-IN" sz="2800" dirty="0" smtClean="0"/>
              <a:t>and</a:t>
            </a:r>
            <a:r>
              <a:rPr lang="en-IN" sz="2800" b="1" i="1" dirty="0" smtClean="0"/>
              <a:t> UGA</a:t>
            </a:r>
            <a:r>
              <a:rPr lang="en-IN" sz="2800" dirty="0" smtClean="0"/>
              <a:t> are called as termination </a:t>
            </a:r>
            <a:r>
              <a:rPr lang="en-IN" sz="2800" dirty="0" err="1" smtClean="0"/>
              <a:t>codons</a:t>
            </a:r>
            <a:r>
              <a:rPr lang="en-IN" sz="2800" dirty="0" smtClean="0"/>
              <a:t> or stop </a:t>
            </a:r>
            <a:r>
              <a:rPr lang="en-IN" sz="2800" dirty="0" err="1" smtClean="0"/>
              <a:t>codons</a:t>
            </a:r>
            <a:r>
              <a:rPr lang="en-IN" sz="2800" dirty="0" smtClean="0"/>
              <a:t>. These are not read by any </a:t>
            </a:r>
            <a:r>
              <a:rPr lang="en-IN" sz="2800" dirty="0" err="1" smtClean="0"/>
              <a:t>tRNA</a:t>
            </a:r>
            <a:r>
              <a:rPr lang="en-IN" sz="2800" dirty="0" smtClean="0"/>
              <a:t> molecules and they never code for any amino acids.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Non-ambiguous and Universal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smtClean="0"/>
              <a:t>genetic code is non-ambiguous which means a specific codon will only code for a particular amino acid. Also, the same genetic code is seen valid for all the organisms i.e. they are universal.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Exceptions to the Code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The </a:t>
            </a:r>
            <a:r>
              <a:rPr lang="en-IN" dirty="0" smtClean="0"/>
              <a:t>genetic code is universal since similar </a:t>
            </a:r>
            <a:r>
              <a:rPr lang="en-IN" dirty="0" err="1" smtClean="0"/>
              <a:t>codons</a:t>
            </a:r>
            <a:r>
              <a:rPr lang="en-IN" dirty="0" smtClean="0"/>
              <a:t> are assigned to identical amino acids along with similar START and STOP signals in the majority of genes in microorganisms and plants. However, a few exceptions have been discovered and most of these include assigning one or two of the STOP </a:t>
            </a:r>
            <a:r>
              <a:rPr lang="en-IN" dirty="0" err="1" smtClean="0"/>
              <a:t>codons</a:t>
            </a:r>
            <a:r>
              <a:rPr lang="en-IN" dirty="0" smtClean="0"/>
              <a:t> to an amino acid.</a:t>
            </a:r>
          </a:p>
          <a:p>
            <a:r>
              <a:rPr lang="en-IN" dirty="0" smtClean="0"/>
              <a:t>Apart from this, both the </a:t>
            </a:r>
            <a:r>
              <a:rPr lang="en-IN" dirty="0" err="1" smtClean="0"/>
              <a:t>codons</a:t>
            </a:r>
            <a:r>
              <a:rPr lang="en-IN" dirty="0" smtClean="0"/>
              <a:t> </a:t>
            </a:r>
            <a:r>
              <a:rPr lang="en-IN" b="1" i="1" dirty="0" smtClean="0"/>
              <a:t>GUG</a:t>
            </a:r>
            <a:r>
              <a:rPr lang="en-IN" dirty="0" smtClean="0"/>
              <a:t> and </a:t>
            </a:r>
            <a:r>
              <a:rPr lang="en-IN" b="1" i="1" dirty="0" smtClean="0"/>
              <a:t>AUG</a:t>
            </a:r>
            <a:r>
              <a:rPr lang="en-IN" dirty="0" smtClean="0"/>
              <a:t> may code for methionine as a starting codon, although GUG is meant for </a:t>
            </a:r>
            <a:r>
              <a:rPr lang="en-IN" dirty="0" err="1" smtClean="0"/>
              <a:t>valine</a:t>
            </a:r>
            <a:r>
              <a:rPr lang="en-IN" dirty="0" smtClean="0"/>
              <a:t>. This breaks the property of non-ambiguousness. Thus, it can be said that few codes often differs from the universal code or non-ambiguous code.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>
                <a:solidFill>
                  <a:srgbClr val="92D050"/>
                </a:solidFill>
              </a:rPr>
              <a:t>Characteristic of Genetic Code</a:t>
            </a:r>
            <a:r>
              <a:rPr lang="en-IN" b="1" dirty="0" smtClean="0">
                <a:solidFill>
                  <a:srgbClr val="92D050"/>
                </a:solidFill>
              </a:rPr>
              <a:t/>
            </a:r>
            <a:br>
              <a:rPr lang="en-IN" b="1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IN" dirty="0" smtClean="0"/>
              <a:t>The </a:t>
            </a:r>
            <a:r>
              <a:rPr lang="en-IN" dirty="0" smtClean="0"/>
              <a:t>genetic code is the set of rules by which a linear sequence of nucleotides specifies the linear sequence of a polypeptide.</a:t>
            </a:r>
          </a:p>
          <a:p>
            <a:pPr lvl="0"/>
            <a:r>
              <a:rPr lang="en-IN" dirty="0" smtClean="0"/>
              <a:t>That is, they specify how the nucleotide sequence of an mRNA is translated into the </a:t>
            </a:r>
            <a:r>
              <a:rPr lang="en-IN" b="1" u="sng" dirty="0" smtClean="0">
                <a:hlinkClick r:id="rId2"/>
              </a:rPr>
              <a:t>amino acid</a:t>
            </a:r>
            <a:r>
              <a:rPr lang="en-IN" dirty="0" smtClean="0"/>
              <a:t> sequence of a polypeptide.</a:t>
            </a:r>
          </a:p>
          <a:p>
            <a:pPr lvl="0"/>
            <a:r>
              <a:rPr lang="en-IN" dirty="0" smtClean="0"/>
              <a:t>Thus, the relationship between the nucleotide sequence of the mRNA and the amino acid sequence of the polypeptide is the genetic code.</a:t>
            </a:r>
          </a:p>
          <a:p>
            <a:pPr lvl="0"/>
            <a:r>
              <a:rPr lang="en-IN" dirty="0" smtClean="0"/>
              <a:t>The nucleotide sequence is read as triplets called </a:t>
            </a:r>
            <a:r>
              <a:rPr lang="en-IN" dirty="0" err="1" smtClean="0"/>
              <a:t>codons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PRINCIPLES </a:t>
            </a:r>
            <a:r>
              <a:rPr lang="en-IN" b="1" dirty="0" smtClean="0"/>
              <a:t>OF THE GENETIC CODE</a:t>
            </a:r>
            <a:endParaRPr lang="en-IN" dirty="0" smtClean="0"/>
          </a:p>
          <a:p>
            <a:pPr lvl="0"/>
            <a:r>
              <a:rPr lang="en-IN" dirty="0" smtClean="0"/>
              <a:t>The genetic code consists of 64 different </a:t>
            </a:r>
            <a:r>
              <a:rPr lang="en-IN" dirty="0" err="1" smtClean="0"/>
              <a:t>codons</a:t>
            </a:r>
            <a:r>
              <a:rPr lang="en-IN" dirty="0" smtClean="0"/>
              <a:t>, each of which codes for 1 of the 20 amino acids.</a:t>
            </a:r>
          </a:p>
          <a:p>
            <a:pPr lvl="0"/>
            <a:r>
              <a:rPr lang="en-IN" dirty="0" smtClean="0"/>
              <a:t>A codon consists of a triplet of nucleotide bases.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92D050"/>
                </a:solidFill>
              </a:rPr>
              <a:t>SPECIAL CODONS</a:t>
            </a:r>
            <a:br>
              <a:rPr lang="en-IN" b="1" dirty="0" smtClean="0">
                <a:solidFill>
                  <a:srgbClr val="92D050"/>
                </a:solidFill>
              </a:rPr>
            </a:b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b="1" dirty="0" smtClean="0"/>
              <a:t>A. Chain Initiation </a:t>
            </a:r>
            <a:r>
              <a:rPr lang="en-IN" b="1" dirty="0" err="1" smtClean="0"/>
              <a:t>Codons</a:t>
            </a:r>
            <a:endParaRPr lang="en-IN" dirty="0" smtClean="0"/>
          </a:p>
          <a:p>
            <a:pPr lvl="0"/>
            <a:r>
              <a:rPr lang="en-IN" dirty="0" smtClean="0"/>
              <a:t>The triplets AUG and GUG play double roles in </a:t>
            </a:r>
            <a:r>
              <a:rPr lang="en-IN" i="1" dirty="0" smtClean="0"/>
              <a:t>E. coli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When they occur in between the two ends of a </a:t>
            </a:r>
            <a:r>
              <a:rPr lang="en-IN" dirty="0" err="1" smtClean="0"/>
              <a:t>cistron</a:t>
            </a:r>
            <a:r>
              <a:rPr lang="en-IN" dirty="0" smtClean="0"/>
              <a:t> (intermediate position), they code for the amino acids methionine and </a:t>
            </a:r>
            <a:r>
              <a:rPr lang="en-IN" dirty="0" err="1" smtClean="0"/>
              <a:t>valine</a:t>
            </a:r>
            <a:r>
              <a:rPr lang="en-IN" dirty="0" smtClean="0"/>
              <a:t>, respectively in an intermediate position in the protein molecule.</a:t>
            </a:r>
          </a:p>
          <a:p>
            <a:pPr lvl="0"/>
            <a:r>
              <a:rPr lang="en-IN" dirty="0" smtClean="0"/>
              <a:t>But when they occur immediately after a terminator codon, they act as “chain initiation” (C.I.) signals or “starter </a:t>
            </a:r>
            <a:r>
              <a:rPr lang="en-IN" dirty="0" err="1" smtClean="0"/>
              <a:t>codons</a:t>
            </a:r>
            <a:r>
              <a:rPr lang="en-IN" dirty="0" smtClean="0"/>
              <a:t>” for the synthesis of a polypeptide chain.</a:t>
            </a:r>
          </a:p>
          <a:p>
            <a:r>
              <a:rPr lang="en-IN" dirty="0" smtClean="0"/>
              <a:t>They are also called chain termination </a:t>
            </a:r>
            <a:r>
              <a:rPr lang="en-IN" dirty="0" err="1" smtClean="0"/>
              <a:t>codons</a:t>
            </a:r>
            <a:r>
              <a:rPr lang="en-IN" dirty="0" smtClean="0"/>
              <a:t> because these </a:t>
            </a:r>
            <a:r>
              <a:rPr lang="en-IN" dirty="0" err="1" smtClean="0"/>
              <a:t>codons</a:t>
            </a:r>
            <a:r>
              <a:rPr lang="en-IN" dirty="0" smtClean="0"/>
              <a:t> are used by the cell to signal the natural end of translation of a particular </a:t>
            </a:r>
            <a:r>
              <a:rPr lang="en-IN" dirty="0" err="1" smtClean="0"/>
              <a:t>peptidyl</a:t>
            </a:r>
            <a:r>
              <a:rPr lang="en-IN" dirty="0" smtClean="0"/>
              <a:t> chain. However, their inclusion in any mRNA results in the abrupt termination of the message at the point of their location even though the polypeptide chain has not been completed.</a:t>
            </a:r>
          </a:p>
          <a:p>
            <a:pPr lvl="0"/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B. Chain Termination </a:t>
            </a:r>
            <a:r>
              <a:rPr lang="en-IN" b="1" dirty="0" err="1" smtClean="0"/>
              <a:t>Codons</a:t>
            </a:r>
            <a:endParaRPr lang="en-IN" dirty="0" smtClean="0"/>
          </a:p>
          <a:p>
            <a:pPr lvl="0"/>
            <a:r>
              <a:rPr lang="en-IN" dirty="0" smtClean="0"/>
              <a:t>The 3 triplets UAA, UAG, UGA do not code for any amino acid.</a:t>
            </a:r>
          </a:p>
          <a:p>
            <a:pPr lvl="0"/>
            <a:r>
              <a:rPr lang="en-IN" dirty="0" smtClean="0"/>
              <a:t>When any one of them occurs immediately before the triplet AUG or GUG, it causes the release of the polypeptide chain from the ribosome.</a:t>
            </a:r>
          </a:p>
          <a:p>
            <a:pPr lvl="0"/>
            <a:r>
              <a:rPr lang="en-IN" dirty="0" smtClean="0"/>
              <a:t>They are also called as stop </a:t>
            </a:r>
            <a:r>
              <a:rPr lang="en-IN" dirty="0" err="1" smtClean="0"/>
              <a:t>codons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/>
              <a:t>C. Sense </a:t>
            </a:r>
            <a:r>
              <a:rPr lang="en-IN" b="1" dirty="0" err="1" smtClean="0"/>
              <a:t>Codons</a:t>
            </a:r>
            <a:endParaRPr lang="en-IN" dirty="0" smtClean="0"/>
          </a:p>
          <a:p>
            <a:r>
              <a:rPr lang="en-IN" dirty="0" smtClean="0"/>
              <a:t>61 </a:t>
            </a:r>
            <a:r>
              <a:rPr lang="en-IN" dirty="0" err="1" smtClean="0"/>
              <a:t>codons</a:t>
            </a:r>
            <a:r>
              <a:rPr lang="en-IN" dirty="0" smtClean="0"/>
              <a:t>, which code for particular amino acids are termed as sense </a:t>
            </a:r>
            <a:r>
              <a:rPr lang="en-IN" dirty="0" err="1" smtClean="0"/>
              <a:t>codons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b="1" dirty="0" smtClean="0"/>
              <a:t>D. Non-Sense </a:t>
            </a:r>
            <a:r>
              <a:rPr lang="en-IN" b="1" dirty="0" err="1" smtClean="0"/>
              <a:t>Codons</a:t>
            </a:r>
            <a:endParaRPr lang="en-IN" dirty="0" smtClean="0"/>
          </a:p>
          <a:p>
            <a:pPr lvl="0"/>
            <a:r>
              <a:rPr lang="en-IN" dirty="0" smtClean="0"/>
              <a:t>Triplets UAA, UAG, UGA do not code for any amino acid.</a:t>
            </a:r>
          </a:p>
          <a:p>
            <a:pPr lvl="0"/>
            <a:r>
              <a:rPr lang="en-IN" dirty="0" smtClean="0"/>
              <a:t>They were originally described as non-sense </a:t>
            </a:r>
            <a:r>
              <a:rPr lang="en-IN" dirty="0" err="1" smtClean="0"/>
              <a:t>codons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However, the so-called non-sense </a:t>
            </a:r>
            <a:r>
              <a:rPr lang="en-IN" dirty="0" err="1" smtClean="0"/>
              <a:t>codons</a:t>
            </a:r>
            <a:r>
              <a:rPr lang="en-IN" dirty="0" smtClean="0"/>
              <a:t> have now been found to be of “special sense”.</a:t>
            </a:r>
          </a:p>
          <a:p>
            <a:pPr lvl="0"/>
            <a:r>
              <a:rPr lang="en-IN" dirty="0" smtClean="0"/>
              <a:t>These special-sense </a:t>
            </a:r>
            <a:r>
              <a:rPr lang="en-IN" dirty="0" err="1" smtClean="0"/>
              <a:t>codons</a:t>
            </a:r>
            <a:r>
              <a:rPr lang="en-IN" dirty="0" smtClean="0"/>
              <a:t> perform the function of punctuating genetic message like a full stop at the end of a sentence.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PATTERNS OF THE GENETIC CODE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IN" dirty="0" smtClean="0"/>
              <a:t>Amino acids with similar structural properties tend to have related </a:t>
            </a:r>
            <a:r>
              <a:rPr lang="en-IN" dirty="0" err="1" smtClean="0"/>
              <a:t>codons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Aspartic acid </a:t>
            </a:r>
            <a:r>
              <a:rPr lang="en-IN" dirty="0" err="1" smtClean="0"/>
              <a:t>codons</a:t>
            </a:r>
            <a:r>
              <a:rPr lang="en-IN" dirty="0" smtClean="0"/>
              <a:t> (GAU, GAC) are similar to </a:t>
            </a:r>
            <a:r>
              <a:rPr lang="en-IN" dirty="0" err="1" smtClean="0"/>
              <a:t>glutamic</a:t>
            </a:r>
            <a:r>
              <a:rPr lang="en-IN" dirty="0" smtClean="0"/>
              <a:t> acid </a:t>
            </a:r>
            <a:r>
              <a:rPr lang="en-IN" dirty="0" err="1" smtClean="0"/>
              <a:t>codons</a:t>
            </a:r>
            <a:r>
              <a:rPr lang="en-IN" dirty="0" smtClean="0"/>
              <a:t> (GAA, GAG); the difference being exhibited only in the third base (toward 3′ end).</a:t>
            </a:r>
          </a:p>
          <a:p>
            <a:pPr lvl="0"/>
            <a:r>
              <a:rPr lang="en-IN" dirty="0" smtClean="0"/>
              <a:t>Similarly, the </a:t>
            </a:r>
            <a:r>
              <a:rPr lang="en-IN" dirty="0" err="1" smtClean="0"/>
              <a:t>codons</a:t>
            </a:r>
            <a:r>
              <a:rPr lang="en-IN" dirty="0" smtClean="0"/>
              <a:t> for the aromatic amino acids phenylalanine (UUU, UUC), tyrosine (UAU, UAC) and tryptophan (UGG) all begin with </a:t>
            </a:r>
            <a:r>
              <a:rPr lang="en-IN" dirty="0" err="1" smtClean="0"/>
              <a:t>uracil</a:t>
            </a:r>
            <a:r>
              <a:rPr lang="en-IN" dirty="0" smtClean="0"/>
              <a:t> (U).</a:t>
            </a:r>
          </a:p>
          <a:p>
            <a:pPr lvl="0"/>
            <a:r>
              <a:rPr lang="en-IN" dirty="0" smtClean="0"/>
              <a:t>All </a:t>
            </a:r>
            <a:r>
              <a:rPr lang="en-IN" dirty="0" err="1" smtClean="0"/>
              <a:t>codons</a:t>
            </a:r>
            <a:r>
              <a:rPr lang="en-IN" dirty="0" smtClean="0"/>
              <a:t> with U in the second position specify hydrophobic amino acids (Ile, </a:t>
            </a:r>
            <a:r>
              <a:rPr lang="en-IN" dirty="0" err="1" smtClean="0"/>
              <a:t>Leu</a:t>
            </a:r>
            <a:r>
              <a:rPr lang="en-IN" dirty="0" smtClean="0"/>
              <a:t>, Met, </a:t>
            </a:r>
            <a:r>
              <a:rPr lang="en-IN" dirty="0" err="1" smtClean="0"/>
              <a:t>Phe</a:t>
            </a:r>
            <a:r>
              <a:rPr lang="en-IN" dirty="0" smtClean="0"/>
              <a:t>, Val).</a:t>
            </a:r>
          </a:p>
          <a:p>
            <a:pPr lvl="0"/>
            <a:r>
              <a:rPr lang="en-IN" dirty="0" smtClean="0"/>
              <a:t>All </a:t>
            </a:r>
            <a:r>
              <a:rPr lang="en-IN" dirty="0" err="1" smtClean="0"/>
              <a:t>codons</a:t>
            </a:r>
            <a:r>
              <a:rPr lang="en-IN" dirty="0" smtClean="0"/>
              <a:t> with A in the second position specify the charged amino acids, except Arg.</a:t>
            </a:r>
          </a:p>
          <a:p>
            <a:pPr lvl="0"/>
            <a:r>
              <a:rPr lang="en-IN" dirty="0" smtClean="0"/>
              <a:t>All the acidic (Asp, </a:t>
            </a:r>
            <a:r>
              <a:rPr lang="en-IN" dirty="0" err="1" smtClean="0"/>
              <a:t>Glu</a:t>
            </a:r>
            <a:r>
              <a:rPr lang="en-IN" dirty="0" smtClean="0"/>
              <a:t>) and basic (</a:t>
            </a:r>
            <a:r>
              <a:rPr lang="en-IN" dirty="0" err="1" smtClean="0"/>
              <a:t>Arg</a:t>
            </a:r>
            <a:r>
              <a:rPr lang="en-IN" dirty="0" smtClean="0"/>
              <a:t>, Lys) amino acids have A or G as the second base.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Ram Balak Mahto Guest faculty Department of Zoology  V.S.J College Rajnagar Madhubani Class 12th , 7908055676, rambalak85@gmail.com</vt:lpstr>
      <vt:lpstr>Start and Stop Codons </vt:lpstr>
      <vt:lpstr>Non-ambiguous and Universal </vt:lpstr>
      <vt:lpstr>Exceptions to the Code </vt:lpstr>
      <vt:lpstr>Characteristic of Genetic Code </vt:lpstr>
      <vt:lpstr>SPECIAL CODONS </vt:lpstr>
      <vt:lpstr>Continue…..</vt:lpstr>
      <vt:lpstr>Continue…..</vt:lpstr>
      <vt:lpstr>PATTERNS OF THE GENETIC CODE </vt:lpstr>
      <vt:lpstr>READING FRAMES AND OPEN READING FRAMES </vt:lpstr>
      <vt:lpstr>Continue…..</vt:lpstr>
      <vt:lpstr>Table of genetic code</vt:lpstr>
      <vt:lpstr>THE END    Thank 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 Balak Mahto Guest faculty Department of Zoology  V.S.J College Rajnagar Madhubani Class 12th , 7908055676, rambalak85@gmail.com</dc:title>
  <dc:creator>User</dc:creator>
  <cp:lastModifiedBy>User</cp:lastModifiedBy>
  <cp:revision>1</cp:revision>
  <dcterms:created xsi:type="dcterms:W3CDTF">2006-08-16T00:00:00Z</dcterms:created>
  <dcterms:modified xsi:type="dcterms:W3CDTF">2020-07-04T07:56:05Z</dcterms:modified>
</cp:coreProperties>
</file>